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1.xml" ContentType="application/vnd.openxmlformats-officedocument.presentationml.tags+xml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charts/chart1.xml" ContentType="application/vnd.openxmlformats-officedocument.drawingml.chart+xml"/>
  <Override PartName="/ppt/embeddings/Microsoft___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70" r:id="rId8"/>
    <p:sldId id="264" r:id="rId9"/>
    <p:sldId id="269" r:id="rId10"/>
    <p:sldId id="271" r:id="rId11"/>
    <p:sldId id="265" r:id="rId12"/>
    <p:sldId id="266" r:id="rId13"/>
    <p:sldId id="267" r:id="rId14"/>
    <p:sldId id="268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淡色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9" autoAdjust="0"/>
    <p:restoredTop sz="99565" autoAdjust="0"/>
  </p:normalViewPr>
  <p:slideViewPr>
    <p:cSldViewPr snapToGrid="0" snapToObjects="1">
      <p:cViewPr>
        <p:scale>
          <a:sx n="112" d="100"/>
          <a:sy n="112" d="100"/>
        </p:scale>
        <p:origin x="-1416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kuna63:Documents:Workspace:01%20Android:eclipse%20Workspace:TestForCodingWithCostFunction:TestForImageDegrationOfSteganography:csv:Airpl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8582141518024"/>
          <c:y val="0.0973747016706444"/>
          <c:w val="0.71868487867588"/>
          <c:h val="0.72929998308684"/>
        </c:manualLayout>
      </c:layout>
      <c:scatterChart>
        <c:scatterStyle val="lineMarker"/>
        <c:varyColors val="0"/>
        <c:ser>
          <c:idx val="1"/>
          <c:order val="1"/>
          <c:tx>
            <c:strRef>
              <c:f>Airplane.csv!$D$1</c:f>
              <c:strCache>
                <c:ptCount val="1"/>
                <c:pt idx="0">
                  <c:v>誤り率</c:v>
                </c:pt>
              </c:strCache>
            </c:strRef>
          </c:tx>
          <c:spPr>
            <a:ln w="254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square"/>
            <c:size val="13"/>
            <c:spPr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Airplane.csv!$D$2:$D$17</c:f>
              <c:numCache>
                <c:formatCode>General</c:formatCode>
                <c:ptCount val="16"/>
                <c:pt idx="0">
                  <c:v>50.10986328124999</c:v>
                </c:pt>
                <c:pt idx="1">
                  <c:v>15.0650024414062</c:v>
                </c:pt>
                <c:pt idx="2">
                  <c:v>7.89642333984375</c:v>
                </c:pt>
                <c:pt idx="3">
                  <c:v>5.816650390625</c:v>
                </c:pt>
                <c:pt idx="4">
                  <c:v>4.582214355468749</c:v>
                </c:pt>
                <c:pt idx="5">
                  <c:v>3.765869140625</c:v>
                </c:pt>
                <c:pt idx="6">
                  <c:v>3.1707763671875</c:v>
                </c:pt>
                <c:pt idx="7">
                  <c:v>2.74658203125</c:v>
                </c:pt>
                <c:pt idx="8">
                  <c:v>2.410888671875</c:v>
                </c:pt>
                <c:pt idx="9">
                  <c:v>2.15301513671875</c:v>
                </c:pt>
                <c:pt idx="10">
                  <c:v>1.91497802734375</c:v>
                </c:pt>
                <c:pt idx="11">
                  <c:v>1.70440673828125</c:v>
                </c:pt>
                <c:pt idx="12">
                  <c:v>1.544189453125</c:v>
                </c:pt>
                <c:pt idx="13">
                  <c:v>1.3885498046875</c:v>
                </c:pt>
                <c:pt idx="14">
                  <c:v>1.27410888671875</c:v>
                </c:pt>
                <c:pt idx="15">
                  <c:v>1.177978515625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18024"/>
        <c:axId val="2126925672"/>
      </c:scatterChart>
      <c:scatterChart>
        <c:scatterStyle val="lineMarker"/>
        <c:varyColors val="0"/>
        <c:ser>
          <c:idx val="0"/>
          <c:order val="0"/>
          <c:tx>
            <c:strRef>
              <c:f>Airplane.csv!$C$1</c:f>
              <c:strCache>
                <c:ptCount val="1"/>
                <c:pt idx="0">
                  <c:v>PSNR</c:v>
                </c:pt>
              </c:strCache>
            </c:strRef>
          </c:tx>
          <c:spPr>
            <a:ln w="25400">
              <a:solidFill>
                <a:schemeClr val="accent2"/>
              </a:solidFill>
            </a:ln>
          </c:spPr>
          <c:marker>
            <c:symbol val="circle"/>
            <c:size val="14"/>
            <c:spPr>
              <a:solidFill>
                <a:srgbClr val="C0504D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Airplane.csv!$B$2:$B$17</c:f>
              <c:numCache>
                <c:formatCode>General</c:formatCode>
                <c:ptCount val="16"/>
                <c:pt idx="0">
                  <c:v>100.0</c:v>
                </c:pt>
                <c:pt idx="1">
                  <c:v>50.0</c:v>
                </c:pt>
                <c:pt idx="2">
                  <c:v>33.3333333333333</c:v>
                </c:pt>
                <c:pt idx="3">
                  <c:v>25.0</c:v>
                </c:pt>
                <c:pt idx="4">
                  <c:v>20.0</c:v>
                </c:pt>
                <c:pt idx="5">
                  <c:v>16.6666666666666</c:v>
                </c:pt>
                <c:pt idx="6">
                  <c:v>14.2857142857142</c:v>
                </c:pt>
                <c:pt idx="7">
                  <c:v>12.5</c:v>
                </c:pt>
                <c:pt idx="8">
                  <c:v>11.1111111111111</c:v>
                </c:pt>
                <c:pt idx="9">
                  <c:v>10.0</c:v>
                </c:pt>
                <c:pt idx="10">
                  <c:v>9.09090909090909</c:v>
                </c:pt>
                <c:pt idx="11">
                  <c:v>8.33333333333333</c:v>
                </c:pt>
                <c:pt idx="12">
                  <c:v>7.69230769230769</c:v>
                </c:pt>
                <c:pt idx="13">
                  <c:v>7.14285714285714</c:v>
                </c:pt>
                <c:pt idx="14">
                  <c:v>6.66666666666666</c:v>
                </c:pt>
                <c:pt idx="15">
                  <c:v>6.25</c:v>
                </c:pt>
              </c:numCache>
            </c:numRef>
          </c:xVal>
          <c:yVal>
            <c:numRef>
              <c:f>Airplane.csv!$C$2:$C$17</c:f>
              <c:numCache>
                <c:formatCode>General</c:formatCode>
                <c:ptCount val="16"/>
                <c:pt idx="0">
                  <c:v>51.131571430442</c:v>
                </c:pt>
                <c:pt idx="1">
                  <c:v>56.3511115447757</c:v>
                </c:pt>
                <c:pt idx="2">
                  <c:v>59.15649937362649</c:v>
                </c:pt>
                <c:pt idx="3">
                  <c:v>60.48407399525319</c:v>
                </c:pt>
                <c:pt idx="4">
                  <c:v>61.5200495929262</c:v>
                </c:pt>
                <c:pt idx="5">
                  <c:v>62.372151361304</c:v>
                </c:pt>
                <c:pt idx="6">
                  <c:v>63.11914748270449</c:v>
                </c:pt>
                <c:pt idx="7">
                  <c:v>63.742877863883</c:v>
                </c:pt>
                <c:pt idx="8">
                  <c:v>64.30903204537178</c:v>
                </c:pt>
                <c:pt idx="9">
                  <c:v>64.80033277737259</c:v>
                </c:pt>
                <c:pt idx="10">
                  <c:v>65.3091656567455</c:v>
                </c:pt>
                <c:pt idx="11">
                  <c:v>65.81507118375998</c:v>
                </c:pt>
                <c:pt idx="12">
                  <c:v>66.2437977898782</c:v>
                </c:pt>
                <c:pt idx="13">
                  <c:v>66.7051889917051</c:v>
                </c:pt>
                <c:pt idx="14">
                  <c:v>67.07873816007995</c:v>
                </c:pt>
                <c:pt idx="15">
                  <c:v>67.4194299115587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937160"/>
        <c:axId val="2126931496"/>
      </c:scatterChart>
      <c:valAx>
        <c:axId val="2126918024"/>
        <c:scaling>
          <c:orientation val="minMax"/>
          <c:max val="100.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ja-JP" altLang="en-US" sz="1800"/>
                  <a:t>埋め込み率</a:t>
                </a:r>
                <a:r>
                  <a:rPr lang="en-US" altLang="ja-JP" sz="1800"/>
                  <a:t>[%]</a:t>
                </a:r>
                <a:endParaRPr lang="ja-JP" alt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25672"/>
        <c:crosses val="autoZero"/>
        <c:crossBetween val="midCat"/>
      </c:valAx>
      <c:valAx>
        <c:axId val="2126925672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en-US" sz="1800"/>
                  <a:t>誤り率[%]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0163265306122449"/>
              <c:y val="0.01620130419258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18024"/>
        <c:crosses val="autoZero"/>
        <c:crossBetween val="midCat"/>
      </c:valAx>
      <c:valAx>
        <c:axId val="2126931496"/>
        <c:scaling>
          <c:orientation val="minMax"/>
          <c:max val="80.0"/>
          <c:min val="20.0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altLang="ja-JP" sz="1800"/>
                  <a:t>PSNR[db]</a:t>
                </a:r>
                <a:endParaRPr lang="ja-JP" altLang="en-US" sz="1800"/>
              </a:p>
            </c:rich>
          </c:tx>
          <c:layout>
            <c:manualLayout>
              <c:xMode val="edge"/>
              <c:yMode val="edge"/>
              <c:x val="0.777529808773903"/>
              <c:y val="0.02336120872719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2126937160"/>
        <c:crosses val="max"/>
        <c:crossBetween val="midCat"/>
        <c:majorUnit val="10.0"/>
        <c:minorUnit val="1.0"/>
      </c:valAx>
      <c:valAx>
        <c:axId val="2126937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6931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71524238041673"/>
          <c:y val="0.431395335726232"/>
          <c:w val="0.110788687128395"/>
          <c:h val="0.141982598237273"/>
        </c:manualLayout>
      </c:layout>
      <c:overlay val="0"/>
      <c:txPr>
        <a:bodyPr/>
        <a:lstStyle/>
        <a:p>
          <a:pPr>
            <a:defRPr sz="1800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4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2013/10/28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6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.emf"/><Relationship Id="rId9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Microsoft___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6" Type="http://schemas.openxmlformats.org/officeDocument/2006/relationships/oleObject" Target="../embeddings/Microsoft___2.bin"/><Relationship Id="rId7" Type="http://schemas.openxmlformats.org/officeDocument/2006/relationships/image" Target="../media/image6.emf"/><Relationship Id="rId8" Type="http://schemas.openxmlformats.org/officeDocument/2006/relationships/image" Target="../media/image1.png"/><Relationship Id="rId9" Type="http://schemas.openxmlformats.org/officeDocument/2006/relationships/oleObject" Target="../embeddings/Microsoft___3.bin"/><Relationship Id="rId10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microsoft.com/office/2007/relationships/media" Target="../media/media7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4.bin"/><Relationship Id="rId4" Type="http://schemas.openxmlformats.org/officeDocument/2006/relationships/image" Target="../media/image8.emf"/><Relationship Id="rId5" Type="http://schemas.openxmlformats.org/officeDocument/2006/relationships/oleObject" Target="../embeddings/Microsoft___5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180" y="2130425"/>
            <a:ext cx="8549640" cy="1470025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誤りパターン埋込み型ステガノグラフィにおける画質劣化の評価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J0929 </a:t>
            </a:r>
            <a:r>
              <a:rPr kumimoji="1" lang="ja-JP" altLang="en-US" dirty="0" smtClean="0"/>
              <a:t>索手一平</a:t>
            </a:r>
            <a:endParaRPr kumimoji="1"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3"/>
    </mc:Choice>
    <mc:Fallback>
      <p:transition xmlns:p14="http://schemas.microsoft.com/office/powerpoint/2010/main" spd="slow" advTm="99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2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ja-JP" altLang="en-US" dirty="0" smtClean="0"/>
              <a:t>使用した画像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サイズ：</a:t>
            </a:r>
            <a:r>
              <a:rPr lang="en-US" altLang="ja-JP" dirty="0" smtClean="0"/>
              <a:t>256×256px</a:t>
            </a:r>
          </a:p>
          <a:p>
            <a:pPr lvl="1"/>
            <a:r>
              <a:rPr kumimoji="1" lang="ja-JP" altLang="en-US" dirty="0" smtClean="0"/>
              <a:t>フォーマット：</a:t>
            </a:r>
            <a:r>
              <a:rPr kumimoji="1" lang="en-US" altLang="ja-JP" dirty="0" smtClean="0"/>
              <a:t>8bit</a:t>
            </a:r>
            <a:r>
              <a:rPr kumimoji="1" lang="ja-JP" altLang="en-US" dirty="0" smtClean="0"/>
              <a:t>グレイスケールビットマップ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SIDBA</a:t>
            </a:r>
            <a:r>
              <a:rPr lang="ja-JP" altLang="en-US" dirty="0" smtClean="0"/>
              <a:t>標準画像の</a:t>
            </a:r>
            <a:r>
              <a:rPr lang="en-US" altLang="ja-JP" dirty="0" err="1" smtClean="0"/>
              <a:t>Lenna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誤りパターンの範囲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8bit〜128bit</a:t>
            </a:r>
          </a:p>
          <a:p>
            <a:pPr lvl="1"/>
            <a:r>
              <a:rPr lang="en-US" altLang="ja-JP" dirty="0" smtClean="0"/>
              <a:t>8bit</a:t>
            </a:r>
            <a:r>
              <a:rPr lang="ja-JP" altLang="en-US" dirty="0" smtClean="0"/>
              <a:t>ごとに算出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21" name="図 20" descr="LENN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8" y="3338567"/>
            <a:ext cx="1560912" cy="1560912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6451123" y="5039953"/>
            <a:ext cx="12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Lenna.bmp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272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1"/>
    </mc:Choice>
    <mc:Fallback>
      <p:transition xmlns:p14="http://schemas.microsoft.com/office/powerpoint/2010/main" spd="slow" advTm="175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（２）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27581"/>
              </p:ext>
            </p:extLst>
          </p:nvPr>
        </p:nvGraphicFramePr>
        <p:xfrm>
          <a:off x="0" y="1071751"/>
          <a:ext cx="9334500" cy="532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サウンド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7"/>
    </mc:Choice>
    <mc:Fallback>
      <p:transition xmlns:p14="http://schemas.microsoft.com/office/powerpoint/2010/main" spd="slow" advTm="2260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128bit</a:t>
            </a:r>
            <a:r>
              <a:rPr kumimoji="1" lang="ja-JP" altLang="en-US" dirty="0" smtClean="0"/>
              <a:t>以上の誤りパターンでのデータの採取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SSIM</a:t>
            </a:r>
            <a:r>
              <a:rPr lang="ja-JP" altLang="en-US" dirty="0" smtClean="0"/>
              <a:t>を用いた評価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さまざま</a:t>
            </a:r>
            <a:r>
              <a:rPr lang="ja-JP" altLang="en-US" dirty="0" smtClean="0"/>
              <a:t>な画像での評価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サウンド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"/>
    </mc:Choice>
    <mc:Fallback>
      <p:transition xmlns:p14="http://schemas.microsoft.com/office/powerpoint/2010/main" spd="slow" advTm="25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8LENNA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44" y="2045187"/>
            <a:ext cx="2412023" cy="2412023"/>
          </a:xfrm>
          <a:prstGeom prst="rect">
            <a:avLst/>
          </a:prstGeom>
        </p:spPr>
      </p:pic>
      <p:pic>
        <p:nvPicPr>
          <p:cNvPr id="5" name="図 4" descr="128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16" y="2045187"/>
            <a:ext cx="2412023" cy="2412023"/>
          </a:xfrm>
          <a:prstGeom prst="rect">
            <a:avLst/>
          </a:prstGeom>
        </p:spPr>
      </p:pic>
      <p:pic>
        <p:nvPicPr>
          <p:cNvPr id="6" name="図 5" descr="LENNA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4" y="2045187"/>
            <a:ext cx="2412023" cy="24120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49418" y="4681961"/>
            <a:ext cx="8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元画像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76971" y="4681961"/>
            <a:ext cx="19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8bit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58107" y="4681961"/>
            <a:ext cx="234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誤りパターン長</a:t>
            </a:r>
            <a:r>
              <a:rPr kumimoji="1" lang="en-US" altLang="ja-JP" dirty="0" smtClean="0"/>
              <a:t>128bit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結果</a:t>
            </a:r>
            <a:r>
              <a:rPr kumimoji="1"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2" name="サウンド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8"/>
    </mc:Choice>
    <mc:Fallback>
      <p:transition xmlns:p14="http://schemas.microsoft.com/office/powerpoint/2010/main" spd="slow" advTm="44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変換方法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7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8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</a:t>
            </a:r>
            <a:r>
              <a:rPr lang="ja-JP" altLang="en-US" sz="2400" dirty="0" smtClean="0">
                <a:solidFill>
                  <a:srgbClr val="000000"/>
                </a:solidFill>
              </a:rPr>
              <a:t>データ</a:t>
            </a:r>
            <a:r>
              <a:rPr lang="en-US" altLang="ja-JP" sz="2400" dirty="0" smtClean="0">
                <a:solidFill>
                  <a:srgbClr val="000000"/>
                </a:solidFill>
              </a:rPr>
              <a:t>(00011011)</a:t>
            </a:r>
            <a:r>
              <a:rPr lang="en-US" altLang="ja-JP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ja-JP" sz="2400" dirty="0" smtClean="0">
                <a:solidFill>
                  <a:srgbClr val="000000"/>
                </a:solidFill>
              </a:rPr>
              <a:t>(=27)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r>
              <a:rPr lang="en-US" altLang="ja-JP" sz="2400" dirty="0" smtClean="0">
                <a:solidFill>
                  <a:srgbClr val="000000"/>
                </a:solidFill>
              </a:rPr>
              <a:t>16</a:t>
            </a:r>
            <a:r>
              <a:rPr lang="ja-JP" altLang="en-US" sz="2400" dirty="0" smtClean="0">
                <a:solidFill>
                  <a:srgbClr val="000000"/>
                </a:solidFill>
              </a:rPr>
              <a:t>ビットの誤りパターンに変換する場合</a:t>
            </a:r>
            <a:endParaRPr lang="ja-JP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245643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数式" r:id="rId3" imgW="419100" imgH="469900" progId="Equation.3">
                  <p:embed/>
                </p:oleObj>
              </mc:Choice>
              <mc:Fallback>
                <p:oleObj name="数式" r:id="rId3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0" y="2620207"/>
            <a:ext cx="8229600" cy="204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１．オフセットの計算</a:t>
            </a:r>
            <a:endParaRPr lang="en-US" altLang="ja-JP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dirty="0">
                <a:solidFill>
                  <a:srgbClr val="000000"/>
                </a:solidFill>
              </a:rPr>
              <a:t> </a:t>
            </a:r>
            <a:r>
              <a:rPr lang="en-US" altLang="ja-JP" sz="2800" dirty="0" smtClean="0">
                <a:solidFill>
                  <a:srgbClr val="000000"/>
                </a:solidFill>
              </a:rPr>
              <a:t> 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lvl="1"/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 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9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LSB</a:t>
            </a:r>
            <a:r>
              <a:rPr kumimoji="1" lang="ja-JP" altLang="en-US" sz="3600" dirty="0" smtClean="0"/>
              <a:t>法と誤りパターン埋め込み法の比較</a:t>
            </a:r>
            <a:endParaRPr kumimoji="1" lang="ja-JP" altLang="en-US" sz="3600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969743"/>
              </p:ext>
            </p:extLst>
          </p:nvPr>
        </p:nvGraphicFramePr>
        <p:xfrm>
          <a:off x="457200" y="2144529"/>
          <a:ext cx="8229600" cy="259568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28237"/>
                <a:gridCol w="3358163"/>
                <a:gridCol w="2743200"/>
              </a:tblGrid>
              <a:tr h="865228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LSB</a:t>
                      </a:r>
                      <a:r>
                        <a:rPr kumimoji="1" lang="ja-JP" altLang="en-US" dirty="0" smtClean="0"/>
                        <a:t>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誤りパターン埋め込み法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誤り率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2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埋め込み率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低い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高い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ステガノグラフィ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54788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ステガノグラフィとは</a:t>
            </a:r>
            <a:r>
              <a:rPr kumimoji="1" lang="ja-JP" altLang="en-US" dirty="0" smtClean="0"/>
              <a:t>？</a:t>
            </a:r>
            <a:endParaRPr lang="en-US" altLang="ja-JP" dirty="0" smtClean="0"/>
          </a:p>
          <a:p>
            <a:pPr lvl="1"/>
            <a:r>
              <a:rPr lang="ja-JP" altLang="en-US" dirty="0"/>
              <a:t>秘匿情報を別の媒体に埋め込み</a:t>
            </a:r>
            <a:r>
              <a:rPr lang="ja-JP" altLang="en-US" dirty="0" smtClean="0"/>
              <a:t>，通信</a:t>
            </a:r>
            <a:r>
              <a:rPr lang="ja-JP" altLang="en-US" dirty="0" smtClean="0"/>
              <a:t>行為</a:t>
            </a:r>
            <a:r>
              <a:rPr lang="ja-JP" altLang="en-US" dirty="0" smtClean="0"/>
              <a:t>そのもの</a:t>
            </a:r>
            <a:r>
              <a:rPr lang="ja-JP" altLang="en-US" dirty="0"/>
              <a:t>を</a:t>
            </a:r>
            <a:r>
              <a:rPr lang="ja-JP" altLang="en-US" dirty="0" smtClean="0"/>
              <a:t>隠蔽する技術</a:t>
            </a:r>
            <a:r>
              <a:rPr lang="ja-JP" altLang="en-US" dirty="0"/>
              <a:t>，研究分野の総称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r>
              <a:rPr lang="en-US" altLang="ja-JP" dirty="0" smtClean="0"/>
              <a:t>LSB</a:t>
            </a:r>
            <a:r>
              <a:rPr lang="ja-JP" altLang="en-US" dirty="0" smtClean="0"/>
              <a:t>法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埋め込みデータ（バイナリ）</a:t>
            </a:r>
            <a:r>
              <a:rPr lang="ja-JP" altLang="en-US" dirty="0" smtClean="0">
                <a:solidFill>
                  <a:srgbClr val="000000"/>
                </a:solidFill>
              </a:rPr>
              <a:t>を</a:t>
            </a:r>
            <a:r>
              <a:rPr lang="ja-JP" altLang="en-US" dirty="0" smtClean="0">
                <a:solidFill>
                  <a:srgbClr val="000000"/>
                </a:solidFill>
              </a:rPr>
              <a:t>埋め込み対象</a:t>
            </a:r>
            <a:r>
              <a:rPr lang="ja-JP" altLang="en-US" dirty="0" smtClean="0">
                <a:solidFill>
                  <a:srgbClr val="000000"/>
                </a:solidFill>
              </a:rPr>
              <a:t>の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平面と置き換える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が変化しやすい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誤り率が高い</a:t>
            </a:r>
            <a:endParaRPr lang="en-US" altLang="ja-JP" dirty="0" smtClean="0"/>
          </a:p>
          <a:p>
            <a:endParaRPr lang="en-US" altLang="ja-JP" sz="2800" dirty="0" smtClean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3108"/>
              </p:ext>
            </p:extLst>
          </p:nvPr>
        </p:nvGraphicFramePr>
        <p:xfrm>
          <a:off x="2909540" y="5122022"/>
          <a:ext cx="1260591" cy="3708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20197"/>
                <a:gridCol w="420197"/>
                <a:gridCol w="4201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1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rgbClr val="000000"/>
                          </a:solidFill>
                          <a:latin typeface="+mj-lt"/>
                          <a:ea typeface="ＤＦＰ勘亭流" charset="2"/>
                          <a:cs typeface="ＤＦＰ勘亭流" charset="2"/>
                        </a:rPr>
                        <a:t>0</a:t>
                      </a:r>
                      <a:endParaRPr kumimoji="1" lang="ja-JP" altLang="en-US" b="0" dirty="0">
                        <a:solidFill>
                          <a:srgbClr val="000000"/>
                        </a:solidFill>
                        <a:latin typeface="+mj-lt"/>
                        <a:ea typeface="ＤＦＰ勘亭流" charset="2"/>
                        <a:cs typeface="ＤＦＰ勘亭流" charset="2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7" name="直線矢印コネクタ 6"/>
          <p:cNvCxnSpPr/>
          <p:nvPr/>
        </p:nvCxnSpPr>
        <p:spPr>
          <a:xfrm flipV="1">
            <a:off x="3123639" y="4876591"/>
            <a:ext cx="0" cy="273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037824" y="443914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7824" y="5117061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0903"/>
              </p:ext>
            </p:extLst>
          </p:nvPr>
        </p:nvGraphicFramePr>
        <p:xfrm>
          <a:off x="4634091" y="404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4774"/>
              </p:ext>
            </p:extLst>
          </p:nvPr>
        </p:nvGraphicFramePr>
        <p:xfrm>
          <a:off x="5059093" y="404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93357"/>
              </p:ext>
            </p:extLst>
          </p:nvPr>
        </p:nvGraphicFramePr>
        <p:xfrm>
          <a:off x="5475259" y="404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80948"/>
              </p:ext>
            </p:extLst>
          </p:nvPr>
        </p:nvGraphicFramePr>
        <p:xfrm>
          <a:off x="5900261" y="404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" name="直線矢印コネクタ 13"/>
          <p:cNvCxnSpPr/>
          <p:nvPr/>
        </p:nvCxnSpPr>
        <p:spPr>
          <a:xfrm flipV="1">
            <a:off x="3545089" y="4878323"/>
            <a:ext cx="0" cy="2734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966539" y="4879755"/>
            <a:ext cx="0" cy="2705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>
            <a:off x="4464998" y="5428261"/>
            <a:ext cx="283491" cy="337395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93247"/>
              </p:ext>
            </p:extLst>
          </p:nvPr>
        </p:nvGraphicFramePr>
        <p:xfrm>
          <a:off x="2952080" y="404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95500"/>
              </p:ext>
            </p:extLst>
          </p:nvPr>
        </p:nvGraphicFramePr>
        <p:xfrm>
          <a:off x="3377082" y="404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60949"/>
              </p:ext>
            </p:extLst>
          </p:nvPr>
        </p:nvGraphicFramePr>
        <p:xfrm>
          <a:off x="3793248" y="404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68098"/>
              </p:ext>
            </p:extLst>
          </p:nvPr>
        </p:nvGraphicFramePr>
        <p:xfrm>
          <a:off x="4218250" y="404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39027"/>
              </p:ext>
            </p:extLst>
          </p:nvPr>
        </p:nvGraphicFramePr>
        <p:xfrm>
          <a:off x="4639071" y="578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45703"/>
              </p:ext>
            </p:extLst>
          </p:nvPr>
        </p:nvGraphicFramePr>
        <p:xfrm>
          <a:off x="5064073" y="578427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88556"/>
              </p:ext>
            </p:extLst>
          </p:nvPr>
        </p:nvGraphicFramePr>
        <p:xfrm>
          <a:off x="5480239" y="578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52324"/>
              </p:ext>
            </p:extLst>
          </p:nvPr>
        </p:nvGraphicFramePr>
        <p:xfrm>
          <a:off x="5905241" y="578601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0038"/>
              </p:ext>
            </p:extLst>
          </p:nvPr>
        </p:nvGraphicFramePr>
        <p:xfrm>
          <a:off x="2957060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02764"/>
              </p:ext>
            </p:extLst>
          </p:nvPr>
        </p:nvGraphicFramePr>
        <p:xfrm>
          <a:off x="3382062" y="578703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00101"/>
              </p:ext>
            </p:extLst>
          </p:nvPr>
        </p:nvGraphicFramePr>
        <p:xfrm>
          <a:off x="3798228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64605"/>
              </p:ext>
            </p:extLst>
          </p:nvPr>
        </p:nvGraphicFramePr>
        <p:xfrm>
          <a:off x="4223230" y="578876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角丸四角形 28"/>
          <p:cNvSpPr/>
          <p:nvPr/>
        </p:nvSpPr>
        <p:spPr>
          <a:xfrm>
            <a:off x="2857463" y="43556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2862443" y="6095659"/>
            <a:ext cx="1384031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31" name="サウンド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0"/>
    </mc:Choice>
    <mc:Fallback>
      <p:transition xmlns:p14="http://schemas.microsoft.com/office/powerpoint/2010/main" spd="slow" advTm="380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表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88221"/>
              </p:ext>
            </p:extLst>
          </p:nvPr>
        </p:nvGraphicFramePr>
        <p:xfrm>
          <a:off x="5916238" y="459775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誤りパターン埋め込み法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97634"/>
            <a:ext cx="8229600" cy="2256487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概要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埋め込みたいデータを誤りパターンに変換し，誤りパターンと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平面の排他的論理和を</a:t>
            </a:r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平面に埋め込む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特徴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が変化しにくい　</a:t>
            </a:r>
            <a:r>
              <a:rPr lang="en-US" altLang="ja-JP" dirty="0" smtClean="0">
                <a:solidFill>
                  <a:srgbClr val="000000"/>
                </a:solidFill>
              </a:rPr>
              <a:t>→</a:t>
            </a:r>
            <a:r>
              <a:rPr lang="ja-JP" altLang="en-US" dirty="0" smtClean="0">
                <a:solidFill>
                  <a:srgbClr val="000000"/>
                </a:solidFill>
              </a:rPr>
              <a:t>　誤り率が低い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dirty="0" smtClean="0">
                <a:solidFill>
                  <a:srgbClr val="000000"/>
                </a:solidFill>
              </a:rPr>
              <a:t>冗長なビット列</a:t>
            </a:r>
            <a:r>
              <a:rPr lang="ja-JP" altLang="en-US" dirty="0" smtClean="0">
                <a:solidFill>
                  <a:srgbClr val="000000"/>
                </a:solidFill>
              </a:rPr>
              <a:t>　</a:t>
            </a:r>
            <a:r>
              <a:rPr lang="en-US" altLang="ja-JP" dirty="0" smtClean="0">
                <a:solidFill>
                  <a:srgbClr val="000000"/>
                </a:solidFill>
              </a:rPr>
              <a:t>       →</a:t>
            </a:r>
            <a:r>
              <a:rPr lang="ja-JP" altLang="en-US" dirty="0" smtClean="0">
                <a:solidFill>
                  <a:srgbClr val="000000"/>
                </a:solidFill>
              </a:rPr>
              <a:t>　埋め込み率が低い</a:t>
            </a:r>
            <a:endParaRPr lang="en-US" altLang="ja-JP" dirty="0" smtClean="0">
              <a:solidFill>
                <a:srgbClr val="000000"/>
              </a:solidFill>
            </a:endParaRPr>
          </a:p>
        </p:txBody>
      </p:sp>
      <p:grpSp>
        <p:nvGrpSpPr>
          <p:cNvPr id="89" name="図形グループ 88"/>
          <p:cNvGrpSpPr/>
          <p:nvPr/>
        </p:nvGrpSpPr>
        <p:grpSpPr>
          <a:xfrm>
            <a:off x="2915298" y="4445758"/>
            <a:ext cx="3396949" cy="657671"/>
            <a:chOff x="2910791" y="4273272"/>
            <a:chExt cx="3396949" cy="657671"/>
          </a:xfrm>
        </p:grpSpPr>
        <p:sp>
          <p:nvSpPr>
            <p:cNvPr id="90" name="テキスト ボックス 89"/>
            <p:cNvSpPr txBox="1"/>
            <p:nvPr/>
          </p:nvSpPr>
          <p:spPr>
            <a:xfrm>
              <a:off x="2910791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3333800" y="427327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3766271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4189280" y="427825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4614378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5026047" y="427963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5458518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5881527" y="4284612"/>
              <a:ext cx="426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 smtClean="0">
                  <a:solidFill>
                    <a:srgbClr val="000000"/>
                  </a:solidFill>
                </a:rPr>
                <a:t>⊕</a:t>
              </a:r>
              <a:endParaRPr kumimoji="1" lang="ja-JP" altLang="en-US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8" name="テキスト ボックス 97"/>
          <p:cNvSpPr txBox="1"/>
          <p:nvPr/>
        </p:nvSpPr>
        <p:spPr>
          <a:xfrm>
            <a:off x="1037824" y="4223687"/>
            <a:ext cx="198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00"/>
                </a:solidFill>
              </a:rPr>
              <a:t>LSB</a:t>
            </a:r>
            <a:r>
              <a:rPr lang="ja-JP" altLang="en-US" dirty="0" smtClean="0">
                <a:solidFill>
                  <a:srgbClr val="000000"/>
                </a:solidFill>
              </a:rPr>
              <a:t>平面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37824" y="4844901"/>
            <a:ext cx="198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</a:rPr>
              <a:t>100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に対応する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0" name="表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17590"/>
              </p:ext>
            </p:extLst>
          </p:nvPr>
        </p:nvGraphicFramePr>
        <p:xfrm>
          <a:off x="4634091" y="38288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表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88002"/>
              </p:ext>
            </p:extLst>
          </p:nvPr>
        </p:nvGraphicFramePr>
        <p:xfrm>
          <a:off x="5059093" y="382881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44673"/>
              </p:ext>
            </p:extLst>
          </p:nvPr>
        </p:nvGraphicFramePr>
        <p:xfrm>
          <a:off x="5475259" y="38305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" name="表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35132"/>
              </p:ext>
            </p:extLst>
          </p:nvPr>
        </p:nvGraphicFramePr>
        <p:xfrm>
          <a:off x="5900261" y="383055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" name="下矢印 103"/>
          <p:cNvSpPr/>
          <p:nvPr/>
        </p:nvSpPr>
        <p:spPr>
          <a:xfrm>
            <a:off x="4464998" y="5371561"/>
            <a:ext cx="283491" cy="337395"/>
          </a:xfrm>
          <a:prstGeom prst="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graphicFrame>
        <p:nvGraphicFramePr>
          <p:cNvPr id="105" name="表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53666"/>
              </p:ext>
            </p:extLst>
          </p:nvPr>
        </p:nvGraphicFramePr>
        <p:xfrm>
          <a:off x="2952080" y="383157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表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10201"/>
              </p:ext>
            </p:extLst>
          </p:nvPr>
        </p:nvGraphicFramePr>
        <p:xfrm>
          <a:off x="3377082" y="383157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表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44281"/>
              </p:ext>
            </p:extLst>
          </p:nvPr>
        </p:nvGraphicFramePr>
        <p:xfrm>
          <a:off x="3793248" y="38333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8" name="表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55990"/>
              </p:ext>
            </p:extLst>
          </p:nvPr>
        </p:nvGraphicFramePr>
        <p:xfrm>
          <a:off x="4218250" y="383330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9" name="表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71757"/>
              </p:ext>
            </p:extLst>
          </p:nvPr>
        </p:nvGraphicFramePr>
        <p:xfrm>
          <a:off x="4639071" y="575025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0" name="表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20244"/>
              </p:ext>
            </p:extLst>
          </p:nvPr>
        </p:nvGraphicFramePr>
        <p:xfrm>
          <a:off x="5064073" y="5750258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C050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1" name="表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81597"/>
              </p:ext>
            </p:extLst>
          </p:nvPr>
        </p:nvGraphicFramePr>
        <p:xfrm>
          <a:off x="5480239" y="575199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2" name="表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09187"/>
              </p:ext>
            </p:extLst>
          </p:nvPr>
        </p:nvGraphicFramePr>
        <p:xfrm>
          <a:off x="5905241" y="575199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1031"/>
              </p:ext>
            </p:extLst>
          </p:nvPr>
        </p:nvGraphicFramePr>
        <p:xfrm>
          <a:off x="2957060" y="575301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" name="表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04123"/>
              </p:ext>
            </p:extLst>
          </p:nvPr>
        </p:nvGraphicFramePr>
        <p:xfrm>
          <a:off x="3382062" y="5753012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5" name="表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88989"/>
              </p:ext>
            </p:extLst>
          </p:nvPr>
        </p:nvGraphicFramePr>
        <p:xfrm>
          <a:off x="3798228" y="575474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6" name="表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70813"/>
              </p:ext>
            </p:extLst>
          </p:nvPr>
        </p:nvGraphicFramePr>
        <p:xfrm>
          <a:off x="4223230" y="575474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表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158191"/>
              </p:ext>
            </p:extLst>
          </p:nvPr>
        </p:nvGraphicFramePr>
        <p:xfrm>
          <a:off x="2940006" y="459404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表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92621"/>
              </p:ext>
            </p:extLst>
          </p:nvPr>
        </p:nvGraphicFramePr>
        <p:xfrm>
          <a:off x="3365008" y="4594040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表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96008"/>
              </p:ext>
            </p:extLst>
          </p:nvPr>
        </p:nvGraphicFramePr>
        <p:xfrm>
          <a:off x="3785256" y="46044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表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96574"/>
              </p:ext>
            </p:extLst>
          </p:nvPr>
        </p:nvGraphicFramePr>
        <p:xfrm>
          <a:off x="4210258" y="4604424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1" name="表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32407"/>
              </p:ext>
            </p:extLst>
          </p:nvPr>
        </p:nvGraphicFramePr>
        <p:xfrm>
          <a:off x="4645986" y="458737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2" name="表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39573"/>
              </p:ext>
            </p:extLst>
          </p:nvPr>
        </p:nvGraphicFramePr>
        <p:xfrm>
          <a:off x="5070988" y="4587373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" name="表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80605"/>
              </p:ext>
            </p:extLst>
          </p:nvPr>
        </p:nvGraphicFramePr>
        <p:xfrm>
          <a:off x="5491236" y="4597757"/>
          <a:ext cx="352755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755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角丸四角形 124"/>
          <p:cNvSpPr/>
          <p:nvPr/>
        </p:nvSpPr>
        <p:spPr>
          <a:xfrm>
            <a:off x="2868803" y="414019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2873783" y="6061639"/>
            <a:ext cx="3454784" cy="484613"/>
          </a:xfrm>
          <a:prstGeom prst="roundRect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29" name="サウンド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746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7"/>
    </mc:Choice>
    <mc:Fallback>
      <p:transition xmlns:p14="http://schemas.microsoft.com/office/powerpoint/2010/main" spd="slow" advTm="3561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誤りテーブルを用いた変換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9542" y="4979184"/>
            <a:ext cx="7049640" cy="1949684"/>
          </a:xfrm>
        </p:spPr>
        <p:txBody>
          <a:bodyPr>
            <a:normAutofit/>
          </a:bodyPr>
          <a:lstStyle/>
          <a:p>
            <a:r>
              <a:rPr lang="ja-JP" altLang="en-US" b="1" dirty="0" smtClean="0">
                <a:solidFill>
                  <a:srgbClr val="000000"/>
                </a:solidFill>
              </a:rPr>
              <a:t>問題点</a:t>
            </a:r>
            <a:endParaRPr lang="en-US" altLang="ja-JP" b="1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b="1" dirty="0" smtClean="0">
                <a:solidFill>
                  <a:srgbClr val="000000"/>
                </a:solidFill>
              </a:rPr>
              <a:t>メモリ制約の大きい環境での実装が困難</a:t>
            </a:r>
          </a:p>
          <a:p>
            <a:endParaRPr lang="ja-JP" altLang="en-US" sz="2800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4" name="表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80885"/>
              </p:ext>
            </p:extLst>
          </p:nvPr>
        </p:nvGraphicFramePr>
        <p:xfrm>
          <a:off x="3151760" y="2136752"/>
          <a:ext cx="2914946" cy="24887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57473"/>
                <a:gridCol w="1457473"/>
              </a:tblGrid>
              <a:tr h="5419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埋め込みデータ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誤りパターン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0001000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7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111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1000000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テキスト ボックス 34"/>
          <p:cNvSpPr txBox="1"/>
          <p:nvPr/>
        </p:nvSpPr>
        <p:spPr>
          <a:xfrm>
            <a:off x="3327214" y="1587848"/>
            <a:ext cx="24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誤りパターンテーブル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21120" y="1587848"/>
            <a:ext cx="190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埋め込みデータ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599784" y="3203115"/>
            <a:ext cx="71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参照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88639" y="3203115"/>
            <a:ext cx="60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0000"/>
                </a:solidFill>
              </a:rPr>
              <a:t>決定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6783" y="1984939"/>
            <a:ext cx="6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１００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0" name="カギ線コネクタ 39"/>
          <p:cNvCxnSpPr/>
          <p:nvPr/>
        </p:nvCxnSpPr>
        <p:spPr>
          <a:xfrm rot="16200000" flipH="1">
            <a:off x="1462701" y="2361387"/>
            <a:ext cx="1124759" cy="146931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914039" y="1644438"/>
            <a:ext cx="159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00"/>
                </a:solidFill>
              </a:rPr>
              <a:t>誤りパターン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134142" y="2041529"/>
            <a:ext cx="11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0001000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cxnSp>
        <p:nvCxnSpPr>
          <p:cNvPr id="43" name="カギ線コネクタ 42"/>
          <p:cNvCxnSpPr/>
          <p:nvPr/>
        </p:nvCxnSpPr>
        <p:spPr>
          <a:xfrm flipV="1">
            <a:off x="6316316" y="2527618"/>
            <a:ext cx="1417193" cy="1130808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サウンド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2"/>
    </mc:Choice>
    <mc:Fallback>
      <p:transition xmlns:p14="http://schemas.microsoft.com/office/powerpoint/2010/main" spd="slow" advTm="333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>
                <a:solidFill>
                  <a:srgbClr val="000000"/>
                </a:solidFill>
              </a:rPr>
              <a:t>目的１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誤りパターン埋め込み法における</a:t>
            </a:r>
            <a:r>
              <a:rPr lang="ja-JP" altLang="en-US" sz="2400" dirty="0" smtClean="0">
                <a:solidFill>
                  <a:srgbClr val="000000"/>
                </a:solidFill>
              </a:rPr>
              <a:t>テキスト情報埋め込み時の</a:t>
            </a:r>
            <a:r>
              <a:rPr lang="ja-JP" altLang="en-US" sz="2400" dirty="0" smtClean="0">
                <a:solidFill>
                  <a:srgbClr val="000000"/>
                </a:solidFill>
              </a:rPr>
              <a:t>画質劣化と埋め込み率のトレードオフ関係を</a:t>
            </a:r>
            <a:r>
              <a:rPr lang="ja-JP" altLang="en-US" sz="2400" dirty="0" smtClean="0">
                <a:solidFill>
                  <a:srgbClr val="000000"/>
                </a:solidFill>
              </a:rPr>
              <a:t>実験的に</a:t>
            </a:r>
            <a:r>
              <a:rPr lang="ja-JP" altLang="en-US" sz="2400" dirty="0" smtClean="0">
                <a:solidFill>
                  <a:srgbClr val="000000"/>
                </a:solidFill>
              </a:rPr>
              <a:t>明らかにする．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endParaRPr lang="en-US" altLang="ja-JP" sz="2800" dirty="0" smtClean="0">
              <a:solidFill>
                <a:srgbClr val="000000"/>
              </a:solidFill>
            </a:endParaRPr>
          </a:p>
          <a:p>
            <a:r>
              <a:rPr lang="ja-JP" altLang="en-US" sz="2800" dirty="0" smtClean="0">
                <a:solidFill>
                  <a:srgbClr val="000000"/>
                </a:solidFill>
              </a:rPr>
              <a:t>目的２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en-US" altLang="ja-JP" sz="2400" dirty="0" err="1">
                <a:solidFill>
                  <a:srgbClr val="000000"/>
                </a:solidFill>
              </a:rPr>
              <a:t>Shalkwijk</a:t>
            </a:r>
            <a:r>
              <a:rPr lang="ja-JP" altLang="en-US" sz="2400" dirty="0">
                <a:solidFill>
                  <a:srgbClr val="000000"/>
                </a:solidFill>
              </a:rPr>
              <a:t>の数え上げ符号を</a:t>
            </a:r>
            <a:r>
              <a:rPr lang="ja-JP" altLang="en-US" sz="2400" dirty="0" smtClean="0">
                <a:solidFill>
                  <a:srgbClr val="000000"/>
                </a:solidFill>
              </a:rPr>
              <a:t>用いた誤りパターン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動的</a:t>
            </a:r>
            <a:r>
              <a:rPr lang="ja-JP" altLang="en-US" sz="2400" dirty="0" smtClean="0">
                <a:solidFill>
                  <a:srgbClr val="000000"/>
                </a:solidFill>
              </a:rPr>
              <a:t>な</a:t>
            </a:r>
            <a:r>
              <a:rPr lang="ja-JP" altLang="en-US" sz="2400" dirty="0" smtClean="0">
                <a:solidFill>
                  <a:srgbClr val="000000"/>
                </a:solidFill>
              </a:rPr>
              <a:t>生成</a:t>
            </a:r>
            <a:r>
              <a:rPr lang="ja-JP" altLang="en-US" sz="2400" dirty="0" smtClean="0">
                <a:solidFill>
                  <a:srgbClr val="000000"/>
                </a:solidFill>
              </a:rPr>
              <a:t>手法</a:t>
            </a:r>
            <a:r>
              <a:rPr lang="ja-JP" altLang="en-US" sz="2400" dirty="0">
                <a:solidFill>
                  <a:srgbClr val="000000"/>
                </a:solidFill>
              </a:rPr>
              <a:t>の</a:t>
            </a:r>
            <a:r>
              <a:rPr lang="ja-JP" altLang="en-US" sz="2400" dirty="0" smtClean="0">
                <a:solidFill>
                  <a:srgbClr val="000000"/>
                </a:solidFill>
              </a:rPr>
              <a:t>提案</a:t>
            </a:r>
            <a:r>
              <a:rPr lang="ja-JP" altLang="en-US" sz="2400" dirty="0" smtClean="0">
                <a:solidFill>
                  <a:srgbClr val="000000"/>
                </a:solidFill>
              </a:rPr>
              <a:t>．</a:t>
            </a:r>
            <a:endParaRPr lang="en-US" altLang="ja-JP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pic>
        <p:nvPicPr>
          <p:cNvPr id="7" name="図 6" descr="LENNA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8" y="3272039"/>
            <a:ext cx="969204" cy="969204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1610215" y="3390727"/>
            <a:ext cx="2075153" cy="7371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テキスト情報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093595" y="3776294"/>
            <a:ext cx="1077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059578" y="3328739"/>
            <a:ext cx="11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埋め込み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69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1"/>
    </mc:Choice>
    <mc:Fallback>
      <p:transition xmlns:p14="http://schemas.microsoft.com/office/powerpoint/2010/main" spd="slow" advTm="261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rgbClr val="000000"/>
                </a:solidFill>
              </a:rPr>
              <a:t>Shalkwijk</a:t>
            </a:r>
            <a:r>
              <a:rPr kumimoji="1" lang="ja-JP" altLang="en-US" dirty="0" smtClean="0">
                <a:solidFill>
                  <a:srgbClr val="000000"/>
                </a:solidFill>
              </a:rPr>
              <a:t>の数え上げ符号とは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3500"/>
            <a:ext cx="8229600" cy="2319681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</a:rPr>
              <a:t>概要</a:t>
            </a:r>
            <a:endParaRPr kumimoji="1" lang="en-US" altLang="ja-JP" sz="2800" dirty="0" smtClean="0">
              <a:solidFill>
                <a:srgbClr val="000000"/>
              </a:solidFill>
            </a:endParaRPr>
          </a:p>
          <a:p>
            <a:pPr lvl="1"/>
            <a:r>
              <a:rPr lang="ja-JP" altLang="en-US" sz="2400" dirty="0" smtClean="0">
                <a:solidFill>
                  <a:srgbClr val="000000"/>
                </a:solidFill>
              </a:rPr>
              <a:t>長さ</a:t>
            </a:r>
            <a:r>
              <a:rPr lang="ja-JP" altLang="en-US" sz="2400" dirty="0">
                <a:solidFill>
                  <a:srgbClr val="000000"/>
                </a:solidFill>
              </a:rPr>
              <a:t>ｎ，ハミング重み</a:t>
            </a:r>
            <a:r>
              <a:rPr lang="en-US" altLang="ja-JP" sz="2400" dirty="0">
                <a:solidFill>
                  <a:srgbClr val="000000"/>
                </a:solidFill>
              </a:rPr>
              <a:t>k</a:t>
            </a:r>
            <a:r>
              <a:rPr lang="ja-JP" altLang="en-US" sz="2400" dirty="0">
                <a:solidFill>
                  <a:srgbClr val="000000"/>
                </a:solidFill>
              </a:rPr>
              <a:t>の２</a:t>
            </a:r>
            <a:r>
              <a:rPr lang="ja-JP" altLang="en-US" sz="2400" dirty="0" smtClean="0">
                <a:solidFill>
                  <a:srgbClr val="000000"/>
                </a:solidFill>
              </a:rPr>
              <a:t>進数列</a:t>
            </a:r>
            <a:r>
              <a:rPr lang="en-US" altLang="ja-JP" sz="2400" dirty="0" smtClean="0">
                <a:solidFill>
                  <a:srgbClr val="000000"/>
                </a:solidFill>
              </a:rPr>
              <a:t>x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集合に対し</a:t>
            </a:r>
            <a:r>
              <a:rPr lang="ja-JP" altLang="en-US" sz="2400" dirty="0" smtClean="0">
                <a:solidFill>
                  <a:srgbClr val="000000"/>
                </a:solidFill>
              </a:rPr>
              <a:t>，一意</a:t>
            </a:r>
            <a:r>
              <a:rPr lang="ja-JP" altLang="en-US" sz="2400" dirty="0" smtClean="0">
                <a:solidFill>
                  <a:srgbClr val="000000"/>
                </a:solidFill>
              </a:rPr>
              <a:t>の１０進数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endParaRPr lang="en-US" altLang="ja-JP" sz="24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000000"/>
                </a:solidFill>
              </a:rPr>
              <a:t>    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</a:rPr>
              <a:t>   </a:t>
            </a:r>
            <a:r>
              <a:rPr lang="ja-JP" altLang="en-US" sz="2400" dirty="0" smtClean="0">
                <a:solidFill>
                  <a:srgbClr val="000000"/>
                </a:solidFill>
              </a:rPr>
              <a:t>の</a:t>
            </a:r>
            <a:r>
              <a:rPr lang="ja-JP" altLang="en-US" sz="2400" dirty="0">
                <a:solidFill>
                  <a:srgbClr val="000000"/>
                </a:solidFill>
              </a:rPr>
              <a:t>範囲で割り当てる符号化</a:t>
            </a:r>
            <a:r>
              <a:rPr lang="ja-JP" altLang="en-US" sz="2400" dirty="0" smtClean="0">
                <a:solidFill>
                  <a:srgbClr val="000000"/>
                </a:solidFill>
              </a:rPr>
              <a:t>手法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12315"/>
              </p:ext>
            </p:extLst>
          </p:nvPr>
        </p:nvGraphicFramePr>
        <p:xfrm>
          <a:off x="-1082250" y="4566217"/>
          <a:ext cx="41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数式" r:id="rId5" imgW="419100" imgH="469900" progId="Equation.3">
                  <p:embed/>
                </p:oleObj>
              </mc:Choice>
              <mc:Fallback>
                <p:oleObj name="数式" r:id="rId5" imgW="41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82250" y="4566217"/>
                        <a:ext cx="419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808658"/>
              </p:ext>
            </p:extLst>
          </p:nvPr>
        </p:nvGraphicFramePr>
        <p:xfrm>
          <a:off x="3550472" y="2900532"/>
          <a:ext cx="2030195" cy="85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数式" r:id="rId7" imgW="1181100" imgH="495300" progId="Equation.3">
                  <p:embed/>
                </p:oleObj>
              </mc:Choice>
              <mc:Fallback>
                <p:oleObj name="数式" r:id="rId7" imgW="1181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0472" y="2900532"/>
                        <a:ext cx="2030195" cy="85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64039"/>
              </p:ext>
            </p:extLst>
          </p:nvPr>
        </p:nvGraphicFramePr>
        <p:xfrm>
          <a:off x="2510548" y="5059569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154"/>
                <a:gridCol w="1542191"/>
                <a:gridCol w="555642"/>
                <a:gridCol w="1474152"/>
              </a:tblGrid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090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562602" y="4562382"/>
            <a:ext cx="60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k=2</a:t>
            </a:r>
            <a:r>
              <a:rPr kumimoji="1" lang="ja-JP" altLang="en-US" sz="2000" dirty="0" smtClean="0"/>
              <a:t>の場合の割り当て表</a:t>
            </a:r>
            <a:endParaRPr kumimoji="1" lang="ja-JP" altLang="en-US" sz="2000" dirty="0"/>
          </a:p>
        </p:txBody>
      </p:sp>
      <p:pic>
        <p:nvPicPr>
          <p:cNvPr id="24" name="サウンド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9"/>
    </mc:Choice>
    <mc:Fallback>
      <p:transition xmlns:p14="http://schemas.microsoft.com/office/powerpoint/2010/main" spd="slow" advTm="1680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変換方法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3984"/>
              </p:ext>
            </p:extLst>
          </p:nvPr>
        </p:nvGraphicFramePr>
        <p:xfrm>
          <a:off x="4506961" y="4530282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8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6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9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7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63106"/>
              </p:ext>
            </p:extLst>
          </p:nvPr>
        </p:nvGraphicFramePr>
        <p:xfrm>
          <a:off x="2415341" y="4530282"/>
          <a:ext cx="18823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kumimoji="1" lang="en-US" altLang="ja-JP" baseline="0" dirty="0" smtClean="0">
                          <a:solidFill>
                            <a:srgbClr val="000000"/>
                          </a:solidFill>
                        </a:rPr>
                        <a:t> → 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→ 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04578" y="1575287"/>
            <a:ext cx="3767911" cy="9853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ja-JP" sz="2400" dirty="0" err="1" smtClean="0">
                <a:solidFill>
                  <a:srgbClr val="000000"/>
                </a:solidFill>
              </a:rPr>
              <a:t>i</a:t>
            </a:r>
            <a:r>
              <a:rPr lang="en-US" altLang="ja-JP" sz="2400" dirty="0" smtClean="0">
                <a:solidFill>
                  <a:srgbClr val="000000"/>
                </a:solidFill>
              </a:rPr>
              <a:t>(x)</a:t>
            </a:r>
            <a:r>
              <a:rPr lang="ja-JP" altLang="en-US" sz="2400" dirty="0" smtClean="0">
                <a:solidFill>
                  <a:srgbClr val="000000"/>
                </a:solidFill>
              </a:rPr>
              <a:t> ：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r>
              <a:rPr lang="ja-JP" altLang="en-US" sz="2400" dirty="0" smtClean="0">
                <a:solidFill>
                  <a:srgbClr val="000000"/>
                </a:solidFill>
              </a:rPr>
              <a:t>埋め込みデータ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 x   </a:t>
            </a:r>
            <a:r>
              <a:rPr lang="ja-JP" altLang="en-US" sz="2400" dirty="0" smtClean="0">
                <a:solidFill>
                  <a:srgbClr val="000000"/>
                </a:solidFill>
              </a:rPr>
              <a:t>：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r>
              <a:rPr lang="ja-JP" altLang="en-US" sz="2400" dirty="0" smtClean="0">
                <a:solidFill>
                  <a:srgbClr val="000000"/>
                </a:solidFill>
              </a:rPr>
              <a:t>誤りパターン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endParaRPr lang="en-US" altLang="ja-JP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7062"/>
              </p:ext>
            </p:extLst>
          </p:nvPr>
        </p:nvGraphicFramePr>
        <p:xfrm>
          <a:off x="555639" y="4530282"/>
          <a:ext cx="164541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9"/>
                <a:gridCol w="97637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157444" y="4006520"/>
            <a:ext cx="281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7399" y="4006520"/>
            <a:ext cx="165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k=1 </a:t>
            </a:r>
            <a:endParaRPr kumimoji="1" lang="ja-JP" altLang="en-US" sz="2000" baseline="-25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0142" y="4006520"/>
            <a:ext cx="131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N=4, k=0</a:t>
            </a:r>
            <a:endParaRPr kumimoji="1" lang="ja-JP" altLang="en-US" sz="2000" dirty="0"/>
          </a:p>
        </p:txBody>
      </p:sp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7320"/>
              </p:ext>
            </p:extLst>
          </p:nvPr>
        </p:nvGraphicFramePr>
        <p:xfrm>
          <a:off x="2415341" y="2885285"/>
          <a:ext cx="4337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数式" r:id="rId4" imgW="2108200" imgH="495300" progId="Equation.3">
                  <p:embed/>
                </p:oleObj>
              </mc:Choice>
              <mc:Fallback>
                <p:oleObj name="数式" r:id="rId4" imgW="2108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5341" y="2885285"/>
                        <a:ext cx="43370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-1501045" y="417304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 </a:t>
            </a:r>
            <a:r>
              <a:rPr kumimoji="1" lang="en-US" altLang="ja-JP" dirty="0" smtClean="0"/>
              <a:t>→ 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1501045" y="454738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</a:t>
            </a:r>
            <a:r>
              <a:rPr kumimoji="1" lang="en-US" altLang="ja-JP" dirty="0" smtClean="0"/>
              <a:t>→ 2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496065" y="4915125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3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1496065" y="527812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→ 4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1502425" y="5634642"/>
            <a:ext cx="758248" cy="37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4 </a:t>
            </a:r>
            <a:r>
              <a:rPr kumimoji="1" lang="en-US" altLang="ja-JP" dirty="0" smtClean="0"/>
              <a:t>→ 5</a:t>
            </a:r>
            <a:endParaRPr kumimoji="1" lang="ja-JP" altLang="en-US" dirty="0"/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01163"/>
              </p:ext>
            </p:extLst>
          </p:nvPr>
        </p:nvGraphicFramePr>
        <p:xfrm>
          <a:off x="2415341" y="4532153"/>
          <a:ext cx="18823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11"/>
                <a:gridCol w="963869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61857"/>
              </p:ext>
            </p:extLst>
          </p:nvPr>
        </p:nvGraphicFramePr>
        <p:xfrm>
          <a:off x="4506961" y="4532153"/>
          <a:ext cx="4123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03"/>
                <a:gridCol w="1145942"/>
                <a:gridCol w="917872"/>
                <a:gridCol w="1111922"/>
              </a:tblGrid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(x)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0011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0101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1010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8723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0110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>
                          <a:solidFill>
                            <a:srgbClr val="000000"/>
                          </a:solidFill>
                        </a:rPr>
                        <a:t>1100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5180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66"/>
    </mc:Choice>
    <mc:Fallback>
      <p:transition xmlns:p14="http://schemas.microsoft.com/office/powerpoint/2010/main" spd="slow" advTm="411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ja-JP" altLang="en-US" dirty="0" smtClean="0"/>
              <a:t>手順</a:t>
            </a:r>
            <a:r>
              <a:rPr kumimoji="1"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rmAutofit fontScale="92500"/>
          </a:bodyPr>
          <a:lstStyle/>
          <a:p>
            <a:r>
              <a:rPr lang="ja-JP" altLang="en-US" sz="2800" dirty="0" smtClean="0"/>
              <a:t>前提条件</a:t>
            </a:r>
            <a:endParaRPr lang="en-US" altLang="ja-JP" sz="2800" dirty="0" smtClean="0"/>
          </a:p>
          <a:p>
            <a:pPr lvl="1"/>
            <a:r>
              <a:rPr lang="ja-JP" altLang="en-US" sz="2400" dirty="0" smtClean="0"/>
              <a:t>メッセージはほぼ等確率で出現する</a:t>
            </a:r>
            <a:r>
              <a:rPr lang="en-US" altLang="ja-JP" sz="2400" dirty="0" smtClean="0"/>
              <a:t>8</a:t>
            </a:r>
            <a:r>
              <a:rPr lang="ja-JP" altLang="en-US" sz="2400" dirty="0" smtClean="0"/>
              <a:t>ビットコード列とする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１．</a:t>
            </a:r>
            <a:r>
              <a:rPr lang="en-US" altLang="ja-JP" sz="2400" dirty="0" smtClean="0"/>
              <a:t> </a:t>
            </a:r>
            <a:r>
              <a:rPr lang="ja-JP" altLang="en-US" sz="2800" dirty="0" smtClean="0"/>
              <a:t>誤りパターンの埋め込み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ja-JP" altLang="en-US" sz="2400" dirty="0" smtClean="0"/>
              <a:t>メッセージの各コード（ｍ）</a:t>
            </a:r>
            <a:r>
              <a:rPr lang="en-US" altLang="ja-JP" sz="2400" baseline="-25000" dirty="0" smtClean="0"/>
              <a:t>10</a:t>
            </a:r>
            <a:r>
              <a:rPr lang="ja-JP" altLang="en-US" sz="2400" dirty="0" smtClean="0"/>
              <a:t>に対し以下の式を満足する最大のｋ（</a:t>
            </a:r>
            <a:r>
              <a:rPr lang="en-US" altLang="ja-JP" sz="2400" dirty="0" smtClean="0"/>
              <a:t>m</a:t>
            </a:r>
            <a:r>
              <a:rPr lang="ja-JP" altLang="en-US" sz="2400" dirty="0" smtClean="0"/>
              <a:t>に対応する誤りパターンのハミング重み）を計算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400" dirty="0" smtClean="0"/>
          </a:p>
          <a:p>
            <a:pPr marL="400050" lvl="1" indent="0">
              <a:buNone/>
            </a:pP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400" dirty="0"/>
              <a:t>k</a:t>
            </a:r>
            <a:r>
              <a:rPr lang="ja-JP" altLang="en-US" sz="2400" dirty="0" smtClean="0"/>
              <a:t>をもとに誤りパターンを生成する</a:t>
            </a:r>
            <a:endParaRPr lang="en-US" altLang="ja-JP" sz="2400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altLang="ja-JP" sz="2400" dirty="0" smtClean="0"/>
              <a:t>LSB</a:t>
            </a:r>
            <a:r>
              <a:rPr lang="ja-JP" altLang="en-US" sz="2400" dirty="0" smtClean="0"/>
              <a:t>平面との排他的論理和をとり画像に埋め込む</a:t>
            </a:r>
            <a:endParaRPr lang="en-US" altLang="ja-JP" sz="24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9646698" y="2465611"/>
            <a:ext cx="6347169" cy="2581022"/>
            <a:chOff x="1415943" y="1676086"/>
            <a:chExt cx="6347169" cy="2581022"/>
          </a:xfrm>
        </p:grpSpPr>
        <p:grpSp>
          <p:nvGrpSpPr>
            <p:cNvPr id="5" name="図形グループ 4"/>
            <p:cNvGrpSpPr/>
            <p:nvPr/>
          </p:nvGrpSpPr>
          <p:grpSpPr>
            <a:xfrm>
              <a:off x="1415943" y="2183641"/>
              <a:ext cx="943487" cy="524977"/>
              <a:chOff x="497541" y="2067796"/>
              <a:chExt cx="1187355" cy="68154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532220" y="2067796"/>
                <a:ext cx="1124655" cy="667302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97541" y="2070077"/>
                <a:ext cx="1187355" cy="679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/>
                  <a:t>メッセージ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生成器</a:t>
                </a:r>
                <a:endParaRPr kumimoji="1" lang="ja-JP" altLang="en-US" sz="1400" dirty="0"/>
              </a:p>
            </p:txBody>
          </p:sp>
        </p:grpSp>
        <p:pic>
          <p:nvPicPr>
            <p:cNvPr id="6" name="図 5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259" y="2961931"/>
              <a:ext cx="696788" cy="696788"/>
            </a:xfrm>
            <a:prstGeom prst="rect">
              <a:avLst/>
            </a:prstGeom>
          </p:spPr>
        </p:pic>
        <p:cxnSp>
          <p:nvCxnSpPr>
            <p:cNvPr id="7" name="直線矢印コネクタ 6"/>
            <p:cNvCxnSpPr/>
            <p:nvPr/>
          </p:nvCxnSpPr>
          <p:spPr>
            <a:xfrm>
              <a:off x="2385009" y="2451829"/>
              <a:ext cx="4093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図形グループ 7"/>
            <p:cNvGrpSpPr/>
            <p:nvPr/>
          </p:nvGrpSpPr>
          <p:grpSpPr>
            <a:xfrm>
              <a:off x="2789809" y="2183645"/>
              <a:ext cx="1146468" cy="525448"/>
              <a:chOff x="2220835" y="1917223"/>
              <a:chExt cx="1146468" cy="525448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2243237" y="1917223"/>
                <a:ext cx="1095354" cy="51400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2220835" y="1919451"/>
                <a:ext cx="1146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 smtClean="0"/>
                  <a:t>誤りパターン</a:t>
                </a:r>
                <a:endParaRPr kumimoji="1" lang="en-US" altLang="ja-JP" sz="1400" dirty="0" smtClean="0"/>
              </a:p>
              <a:p>
                <a:pPr algn="ctr"/>
                <a:r>
                  <a:rPr kumimoji="1" lang="ja-JP" altLang="en-US" sz="1400" dirty="0" smtClean="0"/>
                  <a:t>変換器</a:t>
                </a:r>
                <a:endParaRPr kumimoji="1" lang="ja-JP" altLang="en-US" sz="1400" dirty="0"/>
              </a:p>
            </p:txBody>
          </p:sp>
        </p:grpSp>
        <p:cxnSp>
          <p:nvCxnSpPr>
            <p:cNvPr id="9" name="直線矢印コネクタ 8"/>
            <p:cNvCxnSpPr/>
            <p:nvPr/>
          </p:nvCxnSpPr>
          <p:spPr>
            <a:xfrm>
              <a:off x="3358344" y="2742560"/>
              <a:ext cx="2647" cy="4337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17287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埋め込み前画像</a:t>
              </a:r>
            </a:p>
            <a:p>
              <a:endParaRPr lang="ja-JP" altLang="en-US" sz="1400" dirty="0"/>
            </a:p>
          </p:txBody>
        </p:sp>
        <p:pic>
          <p:nvPicPr>
            <p:cNvPr id="11" name="図 10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277" y="2970365"/>
              <a:ext cx="696788" cy="69678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588178" y="373388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埋め込み後画像</a:t>
              </a:r>
              <a:endParaRPr lang="ja-JP" altLang="en-US" sz="1400" dirty="0"/>
            </a:p>
            <a:p>
              <a:endParaRPr lang="ja-JP" altLang="en-US" sz="14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136388" y="2909822"/>
              <a:ext cx="4667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⊕</a:t>
              </a:r>
              <a:endParaRPr kumimoji="1" lang="ja-JP" altLang="en-US" sz="44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812211" y="3313622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3513779" y="3317276"/>
              <a:ext cx="3937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4672295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図 16" descr="LENNA.bmp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78" y="1676086"/>
              <a:ext cx="696788" cy="696788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4884375" y="2387542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埋め込み前画像</a:t>
              </a:r>
              <a:endParaRPr kumimoji="1" lang="ja-JP" altLang="en-US" sz="1400" dirty="0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>
              <a:off x="5604717" y="2688629"/>
              <a:ext cx="0" cy="3631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/>
            <p:cNvSpPr/>
            <p:nvPr/>
          </p:nvSpPr>
          <p:spPr>
            <a:xfrm>
              <a:off x="5027673" y="3055665"/>
              <a:ext cx="1298121" cy="52322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012365" y="3064000"/>
              <a:ext cx="1365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/>
                <a:t>PSNR</a:t>
              </a:r>
              <a:r>
                <a:rPr kumimoji="1" lang="ja-JP" altLang="en-US" sz="1400" dirty="0" smtClean="0"/>
                <a:t>値，</a:t>
              </a:r>
              <a:r>
                <a:rPr lang="ja-JP" altLang="en-US" sz="1400" dirty="0" smtClean="0"/>
                <a:t>誤り率</a:t>
              </a:r>
              <a:endParaRPr lang="en-US" altLang="ja-JP" sz="1400" dirty="0" smtClean="0"/>
            </a:p>
            <a:p>
              <a:pPr algn="ctr"/>
              <a:r>
                <a:rPr kumimoji="1" lang="ja-JP" altLang="en-US" sz="1400" dirty="0" smtClean="0"/>
                <a:t>計算器</a:t>
              </a:r>
              <a:endParaRPr kumimoji="1" lang="ja-JP" altLang="en-US" sz="1400" dirty="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>
              <a:off x="6365250" y="3309165"/>
              <a:ext cx="357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円/楕円 22"/>
            <p:cNvSpPr/>
            <p:nvPr/>
          </p:nvSpPr>
          <p:spPr>
            <a:xfrm>
              <a:off x="6733447" y="3064000"/>
              <a:ext cx="1029665" cy="49200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845264" y="3045144"/>
              <a:ext cx="75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0000"/>
                  </a:solidFill>
                </a:rPr>
                <a:t>PSNR</a:t>
              </a:r>
              <a:r>
                <a:rPr kumimoji="1" lang="ja-JP" altLang="en-US" sz="1400" dirty="0" smtClean="0">
                  <a:solidFill>
                    <a:srgbClr val="000000"/>
                  </a:solidFill>
                </a:rPr>
                <a:t>値</a:t>
              </a:r>
              <a:endParaRPr kumimoji="1" lang="en-US" altLang="ja-JP" sz="14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rgbClr val="000000"/>
                  </a:solidFill>
                </a:rPr>
                <a:t>誤り率</a:t>
              </a:r>
              <a:endParaRPr kumimoji="1" lang="ja-JP" altLang="en-US" sz="14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2" name="オブジェクト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850855"/>
              </p:ext>
            </p:extLst>
          </p:nvPr>
        </p:nvGraphicFramePr>
        <p:xfrm>
          <a:off x="9532360" y="559443"/>
          <a:ext cx="1543308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数式" r:id="rId6" imgW="1054100" imgH="495300" progId="Equation.3">
                  <p:embed/>
                </p:oleObj>
              </mc:Choice>
              <mc:Fallback>
                <p:oleObj name="数式" r:id="rId6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32360" y="559443"/>
                        <a:ext cx="1543308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サウンド 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graphicFrame>
        <p:nvGraphicFramePr>
          <p:cNvPr id="36" name="オブジェクト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26783"/>
              </p:ext>
            </p:extLst>
          </p:nvPr>
        </p:nvGraphicFramePr>
        <p:xfrm>
          <a:off x="3956353" y="4076405"/>
          <a:ext cx="1208615" cy="72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数式" r:id="rId9" imgW="825500" imgH="495300" progId="Equation.3">
                  <p:embed/>
                </p:oleObj>
              </mc:Choice>
              <mc:Fallback>
                <p:oleObj name="数式" r:id="rId9" imgW="825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6353" y="4076405"/>
                        <a:ext cx="1208615" cy="72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3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4"/>
    </mc:Choice>
    <mc:Fallback>
      <p:transition xmlns:p14="http://schemas.microsoft.com/office/powerpoint/2010/main" spd="slow" advTm="481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実験手順（２）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1802" y="1587631"/>
            <a:ext cx="8229600" cy="4728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800" dirty="0" smtClean="0"/>
              <a:t>２．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データの算出</a:t>
            </a:r>
            <a:endParaRPr lang="en-US" altLang="ja-JP" sz="2400" dirty="0" smtClean="0"/>
          </a:p>
          <a:p>
            <a:pPr marL="400050" lvl="1" indent="0">
              <a:buNone/>
            </a:pPr>
            <a:r>
              <a:rPr lang="ja-JP" altLang="en-US" sz="2400" dirty="0" smtClean="0"/>
              <a:t>　誤りパターン埋め込み前後の画像を比較し，以下の式から</a:t>
            </a:r>
            <a:r>
              <a:rPr lang="en-US" altLang="ja-JP" sz="2400" dirty="0" smtClean="0"/>
              <a:t>PSNR</a:t>
            </a:r>
            <a:r>
              <a:rPr lang="ja-JP" altLang="en-US" sz="2400" dirty="0" smtClean="0"/>
              <a:t>値と誤り率</a:t>
            </a:r>
            <a:r>
              <a:rPr lang="en-US" altLang="ja-JP" sz="2400" i="1" dirty="0" smtClean="0">
                <a:latin typeface="Cambria Math"/>
                <a:cs typeface="Cambria Math"/>
              </a:rPr>
              <a:t>r </a:t>
            </a:r>
            <a:r>
              <a:rPr lang="ja-JP" altLang="en-US" sz="2400" dirty="0" smtClean="0"/>
              <a:t>を算出する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３．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誤りパターン長を変化させ手順１，２を繰り返す</a:t>
            </a:r>
            <a:endParaRPr lang="en-US" altLang="ja-JP" sz="2400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301156"/>
              </p:ext>
            </p:extLst>
          </p:nvPr>
        </p:nvGraphicFramePr>
        <p:xfrm>
          <a:off x="3493851" y="2942285"/>
          <a:ext cx="2364484" cy="64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数式" r:id="rId3" imgW="1498600" imgH="406400" progId="Equation.3">
                  <p:embed/>
                </p:oleObj>
              </mc:Choice>
              <mc:Fallback>
                <p:oleObj name="数式" r:id="rId3" imgW="1498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3851" y="2942285"/>
                        <a:ext cx="2364484" cy="64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1447503" y="3568012"/>
            <a:ext cx="64488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MSE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平均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二乗誤差，</a:t>
            </a:r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MAX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最大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ピクセル値（</a:t>
            </a:r>
            <a:r>
              <a:rPr lang="en-US" altLang="ja-JP" dirty="0">
                <a:latin typeface="Cambria Math"/>
                <a:ea typeface="ＭＳ 明朝"/>
                <a:cs typeface="Cambria Math"/>
              </a:rPr>
              <a:t>255</a:t>
            </a:r>
            <a:r>
              <a:rPr lang="ja-JP" altLang="en-US" dirty="0">
                <a:latin typeface="Cambria Math"/>
                <a:ea typeface="ＭＳ 明朝"/>
                <a:cs typeface="Cambria Math"/>
              </a:rPr>
              <a:t>）</a:t>
            </a:r>
            <a:endParaRPr lang="en-US" altLang="ja-JP" dirty="0">
              <a:latin typeface="Cambria Math"/>
              <a:ea typeface="ＭＳ 明朝"/>
              <a:cs typeface="Cambria Math"/>
            </a:endParaRPr>
          </a:p>
          <a:p>
            <a:pPr algn="ctr"/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099607"/>
              </p:ext>
            </p:extLst>
          </p:nvPr>
        </p:nvGraphicFramePr>
        <p:xfrm>
          <a:off x="3958772" y="4133014"/>
          <a:ext cx="1239756" cy="65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数式" r:id="rId5" imgW="749300" imgH="393700" progId="Equation.3">
                  <p:embed/>
                </p:oleObj>
              </mc:Choice>
              <mc:Fallback>
                <p:oleObj name="数式" r:id="rId5" imgW="749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772" y="4133014"/>
                        <a:ext cx="1239756" cy="650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447503" y="4783255"/>
            <a:ext cx="64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ja-JP" i="1" dirty="0" smtClean="0">
                <a:latin typeface="Cambria Math"/>
                <a:ea typeface="ＭＳ 明朝"/>
                <a:cs typeface="Cambria Math"/>
              </a:rPr>
              <a:t>d 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異なる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LSB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の数，</a:t>
            </a:r>
            <a:r>
              <a:rPr lang="en-US" altLang="ja-JP" dirty="0" smtClean="0">
                <a:latin typeface="Cambria Math"/>
                <a:ea typeface="ＭＳ 明朝"/>
                <a:cs typeface="Cambria Math"/>
              </a:rPr>
              <a:t>n : </a:t>
            </a:r>
            <a:r>
              <a:rPr lang="ja-JP" altLang="en-US" dirty="0" smtClean="0">
                <a:latin typeface="Cambria Math"/>
                <a:ea typeface="ＭＳ 明朝"/>
                <a:cs typeface="Cambria Math"/>
              </a:rPr>
              <a:t>画像の総ピクセル数</a:t>
            </a:r>
            <a:endParaRPr kumimoji="1" lang="ja-JP" altLang="en-US" sz="1600" dirty="0">
              <a:latin typeface="Cambria Math"/>
              <a:ea typeface="ＭＳ 明朝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60507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"/>
    </mc:Choice>
    <mc:Fallback>
      <p:transition xmlns:p14="http://schemas.microsoft.com/office/powerpoint/2010/main" spd="slow" advTm="3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"/>
</p:tagLst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ストーリー.thmx</Template>
  <TotalTime>2873</TotalTime>
  <Words>737</Words>
  <Application>Microsoft Macintosh PowerPoint</Application>
  <PresentationFormat>画面に合わせる (4:3)</PresentationFormat>
  <Paragraphs>266</Paragraphs>
  <Slides>15</Slides>
  <Notes>0</Notes>
  <HiddenSlides>3</HiddenSlides>
  <MMClips>10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ホワイト</vt:lpstr>
      <vt:lpstr>数式</vt:lpstr>
      <vt:lpstr>Microsoft 数式</vt:lpstr>
      <vt:lpstr>誤りパターン埋込み型ステガノグラフィにおける画質劣化の評価</vt:lpstr>
      <vt:lpstr>ステガノグラフィ</vt:lpstr>
      <vt:lpstr>誤りパターン埋め込み法</vt:lpstr>
      <vt:lpstr>誤りテーブルを用いた変換</vt:lpstr>
      <vt:lpstr>本研究の目的</vt:lpstr>
      <vt:lpstr>Shalkwijkの数え上げ符号とは</vt:lpstr>
      <vt:lpstr>変換方法</vt:lpstr>
      <vt:lpstr>実験手順（１）</vt:lpstr>
      <vt:lpstr>実験手順（２）</vt:lpstr>
      <vt:lpstr>実験結果（１）</vt:lpstr>
      <vt:lpstr>実験結果（２）</vt:lpstr>
      <vt:lpstr>今後の予定</vt:lpstr>
      <vt:lpstr>実験結果（３）</vt:lpstr>
      <vt:lpstr>変換方法</vt:lpstr>
      <vt:lpstr>LSB法と誤りパターン埋め込み法の比較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誤りパターン埋込み型ステガノグラフィにおける画質劣化の評価</dc:title>
  <dc:creator>索手 一平</dc:creator>
  <cp:lastModifiedBy>索手 一平</cp:lastModifiedBy>
  <cp:revision>121</cp:revision>
  <cp:lastPrinted>2013-10-28T06:13:27Z</cp:lastPrinted>
  <dcterms:created xsi:type="dcterms:W3CDTF">2013-10-26T06:25:13Z</dcterms:created>
  <dcterms:modified xsi:type="dcterms:W3CDTF">2013-10-29T05:02:20Z</dcterms:modified>
</cp:coreProperties>
</file>